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0" r:id="rId1"/>
  </p:sldMasterIdLst>
  <p:sldIdLst>
    <p:sldId id="256" r:id="rId2"/>
    <p:sldId id="257" r:id="rId3"/>
    <p:sldId id="258" r:id="rId4"/>
    <p:sldId id="25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2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6977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072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392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627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797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458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174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77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79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213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868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708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948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7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337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538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604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8646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75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1297" y="1716214"/>
            <a:ext cx="10890422" cy="2421464"/>
          </a:xfrm>
        </p:spPr>
        <p:txBody>
          <a:bodyPr/>
          <a:lstStyle/>
          <a:p>
            <a:r>
              <a:rPr lang="en-US" dirty="0" smtClean="0"/>
              <a:t>Drinking patterns:</a:t>
            </a:r>
            <a:br>
              <a:rPr lang="en-US" dirty="0" smtClean="0"/>
            </a:br>
            <a:r>
              <a:rPr lang="en-US" dirty="0" smtClean="0"/>
              <a:t> Greek affiliated students  vs. student athletes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9405" y="4137678"/>
            <a:ext cx="7492314" cy="1595857"/>
          </a:xfrm>
        </p:spPr>
        <p:txBody>
          <a:bodyPr>
            <a:normAutofit/>
          </a:bodyPr>
          <a:lstStyle/>
          <a:p>
            <a:r>
              <a:rPr lang="en-US" dirty="0" smtClean="0"/>
              <a:t>Eileen Davidson</a:t>
            </a:r>
          </a:p>
          <a:p>
            <a:r>
              <a:rPr lang="en-US" dirty="0" smtClean="0"/>
              <a:t>Foundations of writing</a:t>
            </a:r>
          </a:p>
          <a:p>
            <a:r>
              <a:rPr lang="en-US" dirty="0" smtClean="0"/>
              <a:t>Dr. sherry</a:t>
            </a:r>
          </a:p>
          <a:p>
            <a:r>
              <a:rPr lang="en-US" dirty="0" smtClean="0"/>
              <a:t>September 28,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12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conclusion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33632" y="1581665"/>
            <a:ext cx="11343503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Drinking can have its ups and downs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Comparing Greek-affiliated students and student athletes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UPS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Relieve stress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Make new friends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DOWNS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Driving under the influence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Feeling depressed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Not having all the control you’d like to have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Females/Males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Females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Goes with friends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Consume less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Males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Consume more </a:t>
            </a:r>
          </a:p>
          <a:p>
            <a:pPr lvl="3"/>
            <a:endParaRPr lang="en-US" dirty="0" smtClean="0"/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938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Conclusion (cont.)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160638" y="1569308"/>
            <a:ext cx="11640065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Greek-Affiliated/Student Athletes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Greek-Affiliated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Drink more frequently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Throw many parties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Student Athletes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Consume more at one time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More consequences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Findings from Bloomsburg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Students make sure to find parties on Fridays whether they are student athletes, Greek-affiliated students, or neither.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They find ways to balance their schedules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Their reasons are the same from the journal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Depression, pressure, stress reliever, etc.</a:t>
            </a:r>
          </a:p>
          <a:p>
            <a:pPr lvl="2"/>
            <a:endParaRPr lang="en-US" sz="2000" dirty="0" smtClean="0">
              <a:latin typeface="+mj-lt"/>
            </a:endParaRPr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291316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609600"/>
            <a:ext cx="10131425" cy="364913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>
                <a:latin typeface="+mj-lt"/>
              </a:rPr>
              <a:t>Huchting</a:t>
            </a:r>
            <a:r>
              <a:rPr lang="en-US" dirty="0">
                <a:latin typeface="+mj-lt"/>
              </a:rPr>
              <a:t>, K. K., Lac, A., Hummer, J. F., &amp; </a:t>
            </a:r>
            <a:r>
              <a:rPr lang="en-US" dirty="0" err="1">
                <a:latin typeface="+mj-lt"/>
              </a:rPr>
              <a:t>LaBrie</a:t>
            </a:r>
            <a:r>
              <a:rPr lang="en-US" dirty="0">
                <a:latin typeface="+mj-lt"/>
              </a:rPr>
              <a:t>, J. W. (2011). Comparing Greek-Affiliated Students and Student Athletes: An Examination of the Behavior-Intention Link, Reasons for Drinking, and Alcohol-Related Consequences. </a:t>
            </a:r>
            <a:r>
              <a:rPr lang="en-US" i="1" dirty="0">
                <a:latin typeface="+mj-lt"/>
              </a:rPr>
              <a:t>Journal Of Alcohol &amp; Drug Education</a:t>
            </a:r>
            <a:r>
              <a:rPr lang="en-US" dirty="0">
                <a:latin typeface="+mj-lt"/>
              </a:rPr>
              <a:t>,</a:t>
            </a:r>
            <a:r>
              <a:rPr lang="en-US" i="1" dirty="0">
                <a:latin typeface="+mj-lt"/>
              </a:rPr>
              <a:t>55</a:t>
            </a:r>
            <a:r>
              <a:rPr lang="en-US" dirty="0">
                <a:latin typeface="+mj-lt"/>
              </a:rPr>
              <a:t>(3), 61-81.</a:t>
            </a:r>
          </a:p>
        </p:txBody>
      </p:sp>
    </p:spTree>
    <p:extLst>
      <p:ext uri="{BB962C8B-B14F-4D97-AF65-F5344CB8AC3E}">
        <p14:creationId xmlns:p14="http://schemas.microsoft.com/office/powerpoint/2010/main" val="93057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Problem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37733"/>
            <a:ext cx="10131425" cy="364913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+mj-lt"/>
              </a:rPr>
              <a:t>Student athletes and Greek affiliated students seem to drink more than the average student</a:t>
            </a:r>
          </a:p>
          <a:p>
            <a:r>
              <a:rPr lang="en-US" sz="2400" dirty="0" smtClean="0">
                <a:latin typeface="+mj-lt"/>
              </a:rPr>
              <a:t>Why do they feel the need to drink so much?</a:t>
            </a:r>
            <a:endParaRPr lang="en-US" sz="2400" dirty="0">
              <a:latin typeface="+mj-lt"/>
            </a:endParaRPr>
          </a:p>
        </p:txBody>
      </p:sp>
      <p:pic>
        <p:nvPicPr>
          <p:cNvPr id="1026" name="Picture 2" descr="http://theomegamedic.com/files/2011/10/omega-symbol-character-greek-300x30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754" y="338472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qcsd.org/cms/lib04/PA01000005/Centricity/Domain/110/sports-clipart-b%5b1%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623" y="4610766"/>
            <a:ext cx="1870934" cy="163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14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Proposed response to problem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33632" y="1680519"/>
            <a:ext cx="1123229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Summarizing ideas of drinking patterns: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Journal of Alcohol &amp; Drug Education: Comparing</a:t>
            </a:r>
            <a:r>
              <a:rPr lang="en-US" sz="2400" dirty="0">
                <a:latin typeface="+mj-lt"/>
              </a:rPr>
              <a:t> </a:t>
            </a:r>
            <a:r>
              <a:rPr lang="en-US" sz="2400" b="1" dirty="0">
                <a:latin typeface="+mj-lt"/>
              </a:rPr>
              <a:t>Greek</a:t>
            </a:r>
            <a:r>
              <a:rPr lang="en-US" sz="2400" dirty="0">
                <a:latin typeface="+mj-lt"/>
              </a:rPr>
              <a:t>-</a:t>
            </a:r>
            <a:r>
              <a:rPr lang="en-US" sz="2400" b="1" dirty="0">
                <a:latin typeface="+mj-lt"/>
              </a:rPr>
              <a:t>Affiliated</a:t>
            </a:r>
            <a:r>
              <a:rPr lang="en-US" sz="2400" dirty="0">
                <a:latin typeface="+mj-lt"/>
              </a:rPr>
              <a:t> </a:t>
            </a:r>
            <a:r>
              <a:rPr lang="en-US" sz="2400" b="1" dirty="0">
                <a:latin typeface="+mj-lt"/>
              </a:rPr>
              <a:t>Students</a:t>
            </a:r>
            <a:r>
              <a:rPr lang="en-US" sz="2400" dirty="0">
                <a:latin typeface="+mj-lt"/>
              </a:rPr>
              <a:t> and </a:t>
            </a:r>
            <a:r>
              <a:rPr lang="en-US" sz="2400" b="1" dirty="0">
                <a:latin typeface="+mj-lt"/>
              </a:rPr>
              <a:t>Student</a:t>
            </a:r>
            <a:r>
              <a:rPr lang="en-US" sz="2400" dirty="0">
                <a:latin typeface="+mj-lt"/>
              </a:rPr>
              <a:t> Athletes: An Examination of the Behavior-Intention Link, Reasons for </a:t>
            </a:r>
            <a:r>
              <a:rPr lang="en-US" sz="2400" b="1" dirty="0">
                <a:latin typeface="+mj-lt"/>
              </a:rPr>
              <a:t>Drinking</a:t>
            </a:r>
            <a:r>
              <a:rPr lang="en-US" sz="2400" dirty="0">
                <a:latin typeface="+mj-lt"/>
              </a:rPr>
              <a:t>, and Alcohol-Related </a:t>
            </a:r>
            <a:r>
              <a:rPr lang="en-US" sz="2400" dirty="0" smtClean="0">
                <a:latin typeface="+mj-lt"/>
              </a:rPr>
              <a:t>Consequences by </a:t>
            </a:r>
            <a:r>
              <a:rPr lang="en-US" sz="2400" dirty="0" err="1" smtClean="0">
                <a:latin typeface="+mj-lt"/>
              </a:rPr>
              <a:t>Karie</a:t>
            </a:r>
            <a:r>
              <a:rPr lang="en-US" sz="2400" dirty="0" smtClean="0">
                <a:latin typeface="+mj-lt"/>
              </a:rPr>
              <a:t> K. </a:t>
            </a:r>
            <a:r>
              <a:rPr lang="en-US" sz="2400" dirty="0" err="1" smtClean="0">
                <a:latin typeface="+mj-lt"/>
              </a:rPr>
              <a:t>Huchting</a:t>
            </a:r>
            <a:r>
              <a:rPr lang="en-US" sz="2400" dirty="0" smtClean="0">
                <a:latin typeface="+mj-lt"/>
              </a:rPr>
              <a:t>, Andrew Lac, Justin F. Hummer, and Joseph W. </a:t>
            </a:r>
            <a:r>
              <a:rPr lang="en-US" sz="2400" dirty="0" err="1" smtClean="0">
                <a:latin typeface="+mj-lt"/>
              </a:rPr>
              <a:t>LaBrie</a:t>
            </a:r>
            <a:r>
              <a:rPr lang="en-US" sz="2400" dirty="0" smtClean="0">
                <a:latin typeface="+mj-lt"/>
              </a:rPr>
              <a:t>.</a:t>
            </a:r>
          </a:p>
          <a:p>
            <a:pPr lvl="1"/>
            <a:endParaRPr lang="en-US" sz="240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Finding out how it’s done at Bloomsburg University</a:t>
            </a:r>
            <a:endParaRPr lang="en-US" sz="2400" dirty="0">
              <a:latin typeface="+mj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855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background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296562" y="1680519"/>
            <a:ext cx="1126936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</a:t>
            </a:r>
            <a:r>
              <a:rPr lang="en-US" sz="2400" b="1" dirty="0" smtClean="0">
                <a:latin typeface="+mj-lt"/>
              </a:rPr>
              <a:t>Studies of Drinking Patterns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+mj-lt"/>
              </a:rPr>
              <a:t>Who?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+mj-lt"/>
              </a:rPr>
              <a:t>Karie</a:t>
            </a:r>
            <a:r>
              <a:rPr lang="en-US" sz="2400" dirty="0">
                <a:latin typeface="+mj-lt"/>
              </a:rPr>
              <a:t> K. </a:t>
            </a:r>
            <a:r>
              <a:rPr lang="en-US" sz="2400" dirty="0" err="1">
                <a:latin typeface="+mj-lt"/>
              </a:rPr>
              <a:t>Huchting</a:t>
            </a:r>
            <a:r>
              <a:rPr lang="en-US" sz="2400" dirty="0">
                <a:latin typeface="+mj-lt"/>
              </a:rPr>
              <a:t>, Andrew Lac, Justin F. Hummer, and Joseph W. </a:t>
            </a:r>
            <a:r>
              <a:rPr lang="en-US" sz="2400" dirty="0" err="1">
                <a:latin typeface="+mj-lt"/>
              </a:rPr>
              <a:t>LaBrie</a:t>
            </a:r>
            <a:r>
              <a:rPr lang="en-US" sz="2400" dirty="0" smtClean="0">
                <a:latin typeface="+mj-lt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+mj-lt"/>
              </a:rPr>
              <a:t>What?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Discovered Greek-affiliated students and student athletes are heavier drinkers than students who are neither Greek-affiliated or athletes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+mj-lt"/>
              </a:rPr>
              <a:t>Why?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To understand why students in certain social settings are heavier drinkers than students who are not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+mj-lt"/>
              </a:rPr>
              <a:t>Where?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Two universities on the west and east coast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+mj-lt"/>
              </a:rPr>
              <a:t>When?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+mj-lt"/>
              </a:rPr>
              <a:t>Huchting</a:t>
            </a:r>
            <a:r>
              <a:rPr lang="en-US" sz="2400" dirty="0" smtClean="0">
                <a:latin typeface="+mj-lt"/>
              </a:rPr>
              <a:t>, Lac, Hummer, and </a:t>
            </a:r>
            <a:r>
              <a:rPr lang="en-US" sz="2400" dirty="0" err="1" smtClean="0">
                <a:latin typeface="+mj-lt"/>
              </a:rPr>
              <a:t>LaBrie</a:t>
            </a:r>
            <a:r>
              <a:rPr lang="en-US" sz="2400" dirty="0" smtClean="0">
                <a:latin typeface="+mj-lt"/>
              </a:rPr>
              <a:t>: 2011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8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Background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210065" y="1697220"/>
            <a:ext cx="1160299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Group affiliation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Greek-affiliated students or student athletes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Gender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Female or male in each group affiliation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Reasons for drinking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Pressure to conform by social groups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Forget about things that are making you upset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Alcohol-related consequences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Driving under the influence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Engaging in unplanned sexual activity usually using no protection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Feeling down, nervous, or irritable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Not having complete control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991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about </a:t>
            </a:r>
            <a:r>
              <a:rPr lang="en-US" sz="4400" dirty="0" err="1" smtClean="0"/>
              <a:t>bloomsburg</a:t>
            </a:r>
            <a:r>
              <a:rPr lang="en-US" sz="4400" dirty="0"/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0130" y="1631092"/>
            <a:ext cx="11504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How often do the student athletes or Greek-affiliated students drink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here at Bloomsburg?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What are their reasons for drinking?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What consequences do they suffer if they decide to drink?</a:t>
            </a:r>
            <a:endParaRPr lang="en-US" sz="2400" dirty="0">
              <a:latin typeface="+mj-lt"/>
            </a:endParaRPr>
          </a:p>
        </p:txBody>
      </p:sp>
      <p:pic>
        <p:nvPicPr>
          <p:cNvPr id="1026" name="Picture 2" descr="http://www.bloomu.edu/sites/default/files/images/Welcome0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240" y="3480786"/>
            <a:ext cx="4286250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olleges.usnews.rankingsandreviews.com/img/college-photo_3465._445x280-zm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002" y="2958842"/>
            <a:ext cx="42386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668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method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506627" y="1631092"/>
            <a:ext cx="10997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Interpreting data by: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Surveying student athletes and Greek-affiliated students on their drinking patterns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Interviewing the same students about their daily routines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91228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088" y="683740"/>
            <a:ext cx="10131425" cy="145626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Findings</a:t>
            </a:r>
            <a:endParaRPr lang="en-US" sz="44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8237" y="476930"/>
            <a:ext cx="3509319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u="sng" dirty="0" smtClean="0">
                <a:latin typeface="+mj-lt"/>
              </a:rPr>
              <a:t>Activity </a:t>
            </a:r>
            <a:r>
              <a:rPr lang="en-US" dirty="0" smtClean="0">
                <a:latin typeface="+mj-lt"/>
              </a:rPr>
              <a:t>		                 </a:t>
            </a:r>
            <a:r>
              <a:rPr lang="en-US" u="sng" dirty="0" smtClean="0">
                <a:latin typeface="+mj-lt"/>
              </a:rPr>
              <a:t>Time Spent</a:t>
            </a:r>
          </a:p>
          <a:p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Class                                       3 hours</a:t>
            </a:r>
          </a:p>
          <a:p>
            <a:r>
              <a:rPr lang="en-US" dirty="0" smtClean="0">
                <a:latin typeface="+mj-lt"/>
              </a:rPr>
              <a:t>  Sleep                                      8 hours</a:t>
            </a:r>
          </a:p>
          <a:p>
            <a:r>
              <a:rPr lang="en-US" dirty="0" smtClean="0">
                <a:latin typeface="+mj-lt"/>
              </a:rPr>
              <a:t>Homework                              3 hours</a:t>
            </a:r>
          </a:p>
          <a:p>
            <a:r>
              <a:rPr lang="en-US" dirty="0" smtClean="0">
                <a:latin typeface="+mj-lt"/>
              </a:rPr>
              <a:t> Eating                                      1 hour</a:t>
            </a:r>
          </a:p>
          <a:p>
            <a:r>
              <a:rPr lang="en-US" dirty="0" smtClean="0">
                <a:latin typeface="+mj-lt"/>
              </a:rPr>
              <a:t>Drinking                                   4 hours</a:t>
            </a:r>
          </a:p>
          <a:p>
            <a:r>
              <a:rPr lang="en-US" dirty="0" smtClean="0">
                <a:latin typeface="+mj-lt"/>
              </a:rPr>
              <a:t> Other                                      6 hours</a:t>
            </a:r>
          </a:p>
          <a:p>
            <a:endParaRPr lang="en-US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73546" y="476930"/>
            <a:ext cx="3509319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u="sng" dirty="0" smtClean="0">
                <a:latin typeface="+mj-lt"/>
              </a:rPr>
              <a:t>Activity </a:t>
            </a:r>
            <a:r>
              <a:rPr lang="en-US" dirty="0" smtClean="0">
                <a:latin typeface="+mj-lt"/>
              </a:rPr>
              <a:t>		                 </a:t>
            </a:r>
            <a:r>
              <a:rPr lang="en-US" u="sng" dirty="0" smtClean="0">
                <a:latin typeface="+mj-lt"/>
              </a:rPr>
              <a:t>Time Spent</a:t>
            </a:r>
          </a:p>
          <a:p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Class                                    3½ hours</a:t>
            </a:r>
          </a:p>
          <a:p>
            <a:r>
              <a:rPr lang="en-US" dirty="0" smtClean="0">
                <a:latin typeface="+mj-lt"/>
              </a:rPr>
              <a:t>  Sleep                                      7 hours</a:t>
            </a:r>
          </a:p>
          <a:p>
            <a:r>
              <a:rPr lang="en-US" dirty="0" smtClean="0">
                <a:latin typeface="+mj-lt"/>
              </a:rPr>
              <a:t>Homework                              4 hours</a:t>
            </a:r>
          </a:p>
          <a:p>
            <a:r>
              <a:rPr lang="en-US" dirty="0" smtClean="0">
                <a:latin typeface="+mj-lt"/>
              </a:rPr>
              <a:t> Eating                                   1½ hours</a:t>
            </a:r>
          </a:p>
          <a:p>
            <a:r>
              <a:rPr lang="en-US" dirty="0" smtClean="0">
                <a:latin typeface="+mj-lt"/>
              </a:rPr>
              <a:t>Drinking                                   4 hours</a:t>
            </a:r>
          </a:p>
          <a:p>
            <a:r>
              <a:rPr lang="en-US" dirty="0" smtClean="0">
                <a:latin typeface="+mj-lt"/>
              </a:rPr>
              <a:t> Other                                      4 hours</a:t>
            </a:r>
          </a:p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818237" y="148281"/>
            <a:ext cx="350931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 smtClean="0"/>
              <a:t>		</a:t>
            </a:r>
            <a:r>
              <a:rPr lang="en-US" dirty="0" smtClean="0">
                <a:latin typeface="+mj-lt"/>
              </a:rPr>
              <a:t>     STUDENT 1</a:t>
            </a:r>
            <a:endParaRPr lang="en-US" dirty="0"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73546" y="148281"/>
            <a:ext cx="3509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	     </a:t>
            </a:r>
            <a:r>
              <a:rPr lang="en-US" dirty="0" smtClean="0">
                <a:latin typeface="+mj-lt"/>
              </a:rPr>
              <a:t>STUDENT 2</a:t>
            </a:r>
            <a:endParaRPr lang="en-US" dirty="0"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5989" y="2140007"/>
            <a:ext cx="1128171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Surveying Students: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Surveying students about </a:t>
            </a:r>
          </a:p>
          <a:p>
            <a:pPr lvl="1"/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    their typical Friday here at</a:t>
            </a:r>
          </a:p>
          <a:p>
            <a:pPr lvl="1"/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    Bloomsburg University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Student 1: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This student spent a few hours on their Friday doing homework but spent even more time drinking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This seems as if this student would rather put more time towards partying than homework on a Friday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Student 2: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This student also spent a few hours working on homework and spent just as much time drinking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This student balances their work and social side possibly for each hour she did homework she wanted to equate that to drinking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8798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findings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506627" y="1767016"/>
            <a:ext cx="11368216" cy="4831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9409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TC103457452[[fn=Celestial]]</Template>
  <TotalTime>592</TotalTime>
  <Words>441</Words>
  <Application>Microsoft Office PowerPoint</Application>
  <PresentationFormat>Widescreen</PresentationFormat>
  <Paragraphs>110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Celestial</vt:lpstr>
      <vt:lpstr>Drinking patterns:  Greek affiliated students  vs. student athletes</vt:lpstr>
      <vt:lpstr>Problem </vt:lpstr>
      <vt:lpstr>Proposed response to problem</vt:lpstr>
      <vt:lpstr>background</vt:lpstr>
      <vt:lpstr>Background</vt:lpstr>
      <vt:lpstr>What about bloomsburg?</vt:lpstr>
      <vt:lpstr>method</vt:lpstr>
      <vt:lpstr>Findings</vt:lpstr>
      <vt:lpstr>findings</vt:lpstr>
      <vt:lpstr>conclusion</vt:lpstr>
      <vt:lpstr>Conclusion (cont.)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Greek affiliated students and student athletes with drinking</dc:title>
  <dc:creator>eileen</dc:creator>
  <cp:lastModifiedBy>eileen</cp:lastModifiedBy>
  <cp:revision>18</cp:revision>
  <dcterms:created xsi:type="dcterms:W3CDTF">2013-09-28T17:24:57Z</dcterms:created>
  <dcterms:modified xsi:type="dcterms:W3CDTF">2013-09-30T04:20:01Z</dcterms:modified>
</cp:coreProperties>
</file>